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9" r:id="rId3"/>
    <p:sldId id="284" r:id="rId4"/>
    <p:sldId id="285" r:id="rId5"/>
    <p:sldId id="286" r:id="rId6"/>
    <p:sldId id="259" r:id="rId7"/>
    <p:sldId id="283" r:id="rId8"/>
    <p:sldId id="287" r:id="rId9"/>
    <p:sldId id="277" r:id="rId10"/>
    <p:sldId id="271" r:id="rId11"/>
    <p:sldId id="282" r:id="rId12"/>
    <p:sldId id="288" r:id="rId13"/>
    <p:sldId id="289" r:id="rId14"/>
    <p:sldId id="280" r:id="rId15"/>
    <p:sldId id="281" r:id="rId16"/>
    <p:sldId id="260" r:id="rId17"/>
    <p:sldId id="269" r:id="rId18"/>
    <p:sldId id="267" r:id="rId19"/>
    <p:sldId id="268" r:id="rId20"/>
    <p:sldId id="274" r:id="rId21"/>
    <p:sldId id="273" r:id="rId22"/>
    <p:sldId id="290" r:id="rId2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3378-63EB-4041-B356-056EFBAA90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BF0C2-F1CE-4200-96D7-271B84EF03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CD967-B072-4859-A867-5D85D2BB0A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2B6E-163C-437F-AEEA-68EC89D973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5DC4-9E09-4B49-9CE7-8D96DCC41A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B86B-CF9F-4304-8C93-6010F04C25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756E-896D-4A4E-B92C-9D831A3287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7169F-E28B-4A6A-851D-A3E25599A3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FBB3-3B35-4DB9-953E-877C026B97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366F-787C-4CFD-97CF-065FAA2472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CC20-5439-4D20-9283-BBF42A2F90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D47FDBD-A2F8-46A3-9FA9-084F618C62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14400" y="-152400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676400"/>
            <a:ext cx="5410200" cy="2819400"/>
          </a:xfrm>
        </p:spPr>
        <p:txBody>
          <a:bodyPr/>
          <a:lstStyle/>
          <a:p>
            <a:pPr>
              <a:buNone/>
            </a:pPr>
            <a:r>
              <a:rPr lang="nl-NL" dirty="0"/>
              <a:t>  </a:t>
            </a:r>
          </a:p>
        </p:txBody>
      </p:sp>
      <p:pic>
        <p:nvPicPr>
          <p:cNvPr id="4" name="Afbeelding 3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905000" y="1828800"/>
            <a:ext cx="8001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/>
              <a:t> </a:t>
            </a:r>
            <a:r>
              <a:rPr lang="nl-NL" sz="6600" b="1" dirty="0" err="1"/>
              <a:t>Fysiology</a:t>
            </a:r>
            <a:endParaRPr lang="nl-NL" sz="6600" b="1" dirty="0"/>
          </a:p>
          <a:p>
            <a:r>
              <a:rPr lang="nl-NL" sz="6600" b="1" dirty="0"/>
              <a:t>Anatomie</a:t>
            </a:r>
          </a:p>
          <a:p>
            <a:endParaRPr lang="nl-NL" sz="4400" b="1" dirty="0"/>
          </a:p>
          <a:p>
            <a:endParaRPr lang="nl-NL" sz="4400" b="1" dirty="0"/>
          </a:p>
          <a:p>
            <a:r>
              <a:rPr lang="nl-NL" sz="4400" b="1" dirty="0"/>
              <a:t>        Jan Douma</a:t>
            </a:r>
            <a:r>
              <a:rPr lang="nl-NL" sz="4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47800" y="0"/>
            <a:ext cx="8229600" cy="1143000"/>
          </a:xfrm>
        </p:spPr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4" name="Afbeelding 3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72200" y="1981200"/>
            <a:ext cx="3581400" cy="685800"/>
          </a:xfrm>
        </p:spPr>
        <p:txBody>
          <a:bodyPr/>
          <a:lstStyle/>
          <a:p>
            <a:r>
              <a:rPr lang="nl-NL" dirty="0"/>
              <a:t>Skelet  </a:t>
            </a:r>
          </a:p>
          <a:p>
            <a:pPr marL="0" indent="0">
              <a:buNone/>
            </a:pPr>
            <a:r>
              <a:rPr lang="nl-NL" dirty="0"/>
              <a:t>350 botten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5715000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209800"/>
          </a:xfrm>
        </p:spPr>
        <p:txBody>
          <a:bodyPr/>
          <a:lstStyle/>
          <a:p>
            <a:pPr eaLnBrk="1" hangingPunct="1"/>
            <a:r>
              <a:rPr lang="nl-NL" sz="4000" b="1" i="1" u="sng" dirty="0">
                <a:latin typeface="Calibri" pitchFamily="34" charset="0"/>
              </a:rPr>
              <a:t/>
            </a:r>
            <a:br>
              <a:rPr lang="nl-NL" sz="4000" b="1" i="1" u="sng" dirty="0">
                <a:latin typeface="Calibri" pitchFamily="34" charset="0"/>
              </a:rPr>
            </a:br>
            <a:endParaRPr lang="nl-NL" sz="4000" b="1" i="1" u="sng" dirty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295400"/>
          </a:xfrm>
        </p:spPr>
        <p:txBody>
          <a:bodyPr/>
          <a:lstStyle/>
          <a:p>
            <a:pPr eaLnBrk="1" hangingPunct="1"/>
            <a:endParaRPr lang="nl-NL" b="1" dirty="0"/>
          </a:p>
          <a:p>
            <a:pPr eaLnBrk="1" hangingPunct="1"/>
            <a:endParaRPr lang="nl-NL" dirty="0"/>
          </a:p>
        </p:txBody>
      </p:sp>
      <p:pic>
        <p:nvPicPr>
          <p:cNvPr id="7" name="Afbeelding 6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953000" y="124974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2 soorten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31" y="2013077"/>
            <a:ext cx="3596469" cy="321284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85800" y="609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Bot</a:t>
            </a:r>
            <a:r>
              <a:rPr lang="nl-NL" dirty="0"/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257800" y="2702511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/>
              <a:t>Pijpbeenderen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/>
              <a:t>Platte beenderen</a:t>
            </a:r>
          </a:p>
        </p:txBody>
      </p:sp>
    </p:spTree>
    <p:extLst>
      <p:ext uri="{BB962C8B-B14F-4D97-AF65-F5344CB8AC3E}">
        <p14:creationId xmlns:p14="http://schemas.microsoft.com/office/powerpoint/2010/main" val="251192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209800"/>
          </a:xfrm>
        </p:spPr>
        <p:txBody>
          <a:bodyPr/>
          <a:lstStyle/>
          <a:p>
            <a:pPr eaLnBrk="1" hangingPunct="1"/>
            <a:r>
              <a:rPr lang="nl-NL" sz="4000" b="1" i="1" u="sng" dirty="0">
                <a:latin typeface="Calibri" pitchFamily="34" charset="0"/>
              </a:rPr>
              <a:t/>
            </a:r>
            <a:br>
              <a:rPr lang="nl-NL" sz="4000" b="1" i="1" u="sng" dirty="0">
                <a:latin typeface="Calibri" pitchFamily="34" charset="0"/>
              </a:rPr>
            </a:br>
            <a:endParaRPr lang="nl-NL" sz="4000" b="1" i="1" u="sng" dirty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295400"/>
          </a:xfrm>
        </p:spPr>
        <p:txBody>
          <a:bodyPr/>
          <a:lstStyle/>
          <a:p>
            <a:pPr eaLnBrk="1" hangingPunct="1"/>
            <a:endParaRPr lang="nl-NL" b="1" dirty="0"/>
          </a:p>
          <a:p>
            <a:pPr eaLnBrk="1" hangingPunct="1"/>
            <a:endParaRPr lang="nl-NL" dirty="0"/>
          </a:p>
        </p:txBody>
      </p:sp>
      <p:pic>
        <p:nvPicPr>
          <p:cNvPr id="7" name="Afbeelding 6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371600" y="14097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4893437" cy="34303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85800" y="4876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In welk lichaamsdeel zitten de meesten botten ??</a:t>
            </a:r>
          </a:p>
        </p:txBody>
      </p:sp>
    </p:spTree>
    <p:extLst>
      <p:ext uri="{BB962C8B-B14F-4D97-AF65-F5344CB8AC3E}">
        <p14:creationId xmlns:p14="http://schemas.microsoft.com/office/powerpoint/2010/main" val="344891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209800"/>
          </a:xfrm>
        </p:spPr>
        <p:txBody>
          <a:bodyPr/>
          <a:lstStyle/>
          <a:p>
            <a:pPr eaLnBrk="1" hangingPunct="1"/>
            <a:r>
              <a:rPr lang="nl-NL" sz="4000" b="1" i="1" u="sng" dirty="0">
                <a:latin typeface="Calibri" pitchFamily="34" charset="0"/>
              </a:rPr>
              <a:t/>
            </a:r>
            <a:br>
              <a:rPr lang="nl-NL" sz="4000" b="1" i="1" u="sng" dirty="0">
                <a:latin typeface="Calibri" pitchFamily="34" charset="0"/>
              </a:rPr>
            </a:br>
            <a:endParaRPr lang="nl-NL" sz="4000" b="1" i="1" u="sng" dirty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295400"/>
          </a:xfrm>
        </p:spPr>
        <p:txBody>
          <a:bodyPr/>
          <a:lstStyle/>
          <a:p>
            <a:pPr eaLnBrk="1" hangingPunct="1"/>
            <a:endParaRPr lang="nl-NL" b="1" dirty="0"/>
          </a:p>
          <a:p>
            <a:pPr eaLnBrk="1" hangingPunct="1"/>
            <a:endParaRPr lang="nl-NL" dirty="0"/>
          </a:p>
        </p:txBody>
      </p:sp>
      <p:pic>
        <p:nvPicPr>
          <p:cNvPr id="7" name="Afbeelding 6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371600" y="14097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533400" y="398172"/>
            <a:ext cx="4572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b="1" dirty="0"/>
              <a:t>De hand</a:t>
            </a:r>
          </a:p>
          <a:p>
            <a:endParaRPr lang="nl-NL" sz="3200" b="1" dirty="0"/>
          </a:p>
          <a:p>
            <a:r>
              <a:rPr lang="nl-NL" dirty="0"/>
              <a:t>In de hand zitten maar liefst 54 botten.</a:t>
            </a:r>
          </a:p>
          <a:p>
            <a:endParaRPr lang="nl-NL" dirty="0"/>
          </a:p>
          <a:p>
            <a:r>
              <a:rPr lang="nl-NL" dirty="0"/>
              <a:t>De handwortelbeentjes (16):</a:t>
            </a:r>
          </a:p>
          <a:p>
            <a:r>
              <a:rPr lang="nl-NL" dirty="0"/>
              <a:t>os </a:t>
            </a:r>
            <a:r>
              <a:rPr lang="nl-NL" dirty="0" err="1"/>
              <a:t>scaphoideum</a:t>
            </a:r>
            <a:r>
              <a:rPr lang="nl-NL" dirty="0"/>
              <a:t> (2)</a:t>
            </a:r>
          </a:p>
          <a:p>
            <a:r>
              <a:rPr lang="nl-NL" dirty="0"/>
              <a:t>os </a:t>
            </a:r>
            <a:r>
              <a:rPr lang="nl-NL" dirty="0" err="1"/>
              <a:t>lunatum</a:t>
            </a:r>
            <a:r>
              <a:rPr lang="nl-NL" dirty="0"/>
              <a:t> (2)</a:t>
            </a:r>
          </a:p>
          <a:p>
            <a:r>
              <a:rPr lang="nl-NL" dirty="0"/>
              <a:t>os </a:t>
            </a:r>
            <a:r>
              <a:rPr lang="nl-NL" dirty="0" err="1"/>
              <a:t>triquetrum</a:t>
            </a:r>
            <a:r>
              <a:rPr lang="nl-NL" dirty="0"/>
              <a:t> (2)</a:t>
            </a:r>
          </a:p>
          <a:p>
            <a:r>
              <a:rPr lang="nl-NL" dirty="0"/>
              <a:t>os </a:t>
            </a:r>
            <a:r>
              <a:rPr lang="nl-NL" dirty="0" err="1"/>
              <a:t>pisiforme</a:t>
            </a:r>
            <a:r>
              <a:rPr lang="nl-NL" dirty="0"/>
              <a:t> (2)</a:t>
            </a:r>
          </a:p>
          <a:p>
            <a:r>
              <a:rPr lang="nl-NL" dirty="0"/>
              <a:t>os trapezium (2)</a:t>
            </a:r>
          </a:p>
          <a:p>
            <a:r>
              <a:rPr lang="nl-NL" dirty="0"/>
              <a:t>os </a:t>
            </a:r>
            <a:r>
              <a:rPr lang="nl-NL" dirty="0" err="1"/>
              <a:t>trapezoideum</a:t>
            </a:r>
            <a:r>
              <a:rPr lang="nl-NL" dirty="0"/>
              <a:t> (2)</a:t>
            </a:r>
          </a:p>
          <a:p>
            <a:r>
              <a:rPr lang="nl-NL" dirty="0"/>
              <a:t>os </a:t>
            </a:r>
            <a:r>
              <a:rPr lang="nl-NL" dirty="0" err="1"/>
              <a:t>capitatum</a:t>
            </a:r>
            <a:r>
              <a:rPr lang="nl-NL" dirty="0"/>
              <a:t> (2)</a:t>
            </a:r>
          </a:p>
          <a:p>
            <a:r>
              <a:rPr lang="nl-NL" dirty="0"/>
              <a:t>os </a:t>
            </a:r>
            <a:r>
              <a:rPr lang="nl-NL" dirty="0" err="1"/>
              <a:t>hamatum</a:t>
            </a:r>
            <a:r>
              <a:rPr lang="nl-NL" dirty="0"/>
              <a:t> (2)</a:t>
            </a:r>
          </a:p>
          <a:p>
            <a:endParaRPr lang="nl-NL" dirty="0"/>
          </a:p>
          <a:p>
            <a:r>
              <a:rPr lang="nl-NL" dirty="0"/>
              <a:t>De middenhandsbeentjes (10):</a:t>
            </a:r>
          </a:p>
          <a:p>
            <a:r>
              <a:rPr lang="nl-NL" dirty="0"/>
              <a:t>os </a:t>
            </a:r>
            <a:r>
              <a:rPr lang="nl-NL" dirty="0" err="1"/>
              <a:t>metacarpale</a:t>
            </a:r>
            <a:r>
              <a:rPr lang="nl-NL" dirty="0"/>
              <a:t> (2 x 5)</a:t>
            </a:r>
          </a:p>
          <a:p>
            <a:endParaRPr lang="nl-NL" dirty="0"/>
          </a:p>
          <a:p>
            <a:r>
              <a:rPr lang="nl-NL" dirty="0"/>
              <a:t>De vingers (28):</a:t>
            </a:r>
          </a:p>
          <a:p>
            <a:r>
              <a:rPr lang="nl-NL" dirty="0" err="1"/>
              <a:t>phalanx</a:t>
            </a:r>
            <a:r>
              <a:rPr lang="nl-NL" dirty="0"/>
              <a:t> </a:t>
            </a:r>
            <a:r>
              <a:rPr lang="nl-NL" dirty="0" err="1"/>
              <a:t>proximalis</a:t>
            </a:r>
            <a:r>
              <a:rPr lang="nl-NL" dirty="0"/>
              <a:t> (2 x 5)</a:t>
            </a:r>
          </a:p>
          <a:p>
            <a:r>
              <a:rPr lang="nl-NL" dirty="0" err="1"/>
              <a:t>phalanx</a:t>
            </a:r>
            <a:r>
              <a:rPr lang="nl-NL" dirty="0"/>
              <a:t> media (2 x 4)</a:t>
            </a:r>
          </a:p>
          <a:p>
            <a:r>
              <a:rPr lang="nl-NL" dirty="0" err="1"/>
              <a:t>phalanx</a:t>
            </a:r>
            <a:r>
              <a:rPr lang="nl-NL" dirty="0"/>
              <a:t> </a:t>
            </a:r>
            <a:r>
              <a:rPr lang="nl-NL" dirty="0" err="1"/>
              <a:t>distalis</a:t>
            </a:r>
            <a:r>
              <a:rPr lang="nl-NL" dirty="0"/>
              <a:t> (2 x 5)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562" y="1741345"/>
            <a:ext cx="533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47800" y="0"/>
            <a:ext cx="8229600" cy="1143000"/>
          </a:xfrm>
        </p:spPr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4" name="Afbeelding 3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9" name="Tijdelijke aanduiding voor inhoud 8" descr="overzicht ru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295400"/>
            <a:ext cx="3281251" cy="4530650"/>
          </a:xfrm>
        </p:spPr>
      </p:pic>
      <p:sp>
        <p:nvSpPr>
          <p:cNvPr id="10" name="Tekstvak 9"/>
          <p:cNvSpPr txBox="1"/>
          <p:nvPr/>
        </p:nvSpPr>
        <p:spPr>
          <a:xfrm>
            <a:off x="7352996" y="995441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Spieren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782027" y="3136902"/>
            <a:ext cx="6088383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47800" y="0"/>
            <a:ext cx="8229600" cy="1143000"/>
          </a:xfrm>
        </p:spPr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5" name="Tijdelijke aanduiding voor inhoud 4" descr="latisumus dor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36874"/>
            <a:ext cx="2525031" cy="5421126"/>
          </a:xfrm>
        </p:spPr>
      </p:pic>
      <p:pic>
        <p:nvPicPr>
          <p:cNvPr id="4" name="Afbeelding 3" descr="spandoek 300 x 70 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810000" y="1524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Monnikskapspier </a:t>
            </a:r>
            <a:r>
              <a:rPr lang="nl-NL" dirty="0"/>
              <a:t> (3 </a:t>
            </a:r>
            <a:r>
              <a:rPr lang="nl-NL" dirty="0" err="1"/>
              <a:t>delig</a:t>
            </a:r>
            <a:r>
              <a:rPr lang="nl-NL" dirty="0"/>
              <a:t>)</a:t>
            </a:r>
          </a:p>
          <a:p>
            <a:r>
              <a:rPr lang="nl-NL" dirty="0"/>
              <a:t>Opheffen schouderblad</a:t>
            </a:r>
          </a:p>
          <a:p>
            <a:r>
              <a:rPr lang="nl-NL" dirty="0"/>
              <a:t>Strekken van de nek</a:t>
            </a:r>
          </a:p>
          <a:p>
            <a:r>
              <a:rPr lang="nl-NL" dirty="0"/>
              <a:t>Achterover trekken  van het hoofd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114800" y="3962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Brede rugspier   ( grootste spier!)</a:t>
            </a:r>
          </a:p>
          <a:p>
            <a:r>
              <a:rPr lang="nl-NL" dirty="0"/>
              <a:t>Aanvoeren arm </a:t>
            </a:r>
            <a:r>
              <a:rPr lang="nl-NL" dirty="0" err="1"/>
              <a:t>adductie</a:t>
            </a:r>
            <a:endParaRPr lang="nl-NL" dirty="0"/>
          </a:p>
          <a:p>
            <a:r>
              <a:rPr lang="nl-NL" dirty="0"/>
              <a:t>Naar binnendraaien arm </a:t>
            </a:r>
            <a:r>
              <a:rPr lang="nl-NL" dirty="0" err="1"/>
              <a:t>endorotatie</a:t>
            </a:r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447800"/>
            <a:ext cx="73914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nl-N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schouder </a:t>
            </a:r>
          </a:p>
        </p:txBody>
      </p:sp>
      <p:pic>
        <p:nvPicPr>
          <p:cNvPr id="6" name="Afbeelding 5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1295400" y="0"/>
            <a:ext cx="8229600" cy="1143000"/>
          </a:xfrm>
        </p:spPr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5" name="Afbeelding 4" descr="infraspina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443" y="2133600"/>
            <a:ext cx="2782957" cy="2667000"/>
          </a:xfrm>
          <a:prstGeom prst="rect">
            <a:avLst/>
          </a:prstGeom>
        </p:spPr>
      </p:pic>
      <p:pic>
        <p:nvPicPr>
          <p:cNvPr id="8" name="Afbeelding 7" descr="subscapula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399" y="2209800"/>
            <a:ext cx="2858703" cy="25146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447800" y="5105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m.Infraspinatus</a:t>
            </a:r>
            <a:endParaRPr lang="nl-NL" dirty="0"/>
          </a:p>
          <a:p>
            <a:pPr algn="ctr"/>
            <a:r>
              <a:rPr lang="nl-NL" dirty="0"/>
              <a:t> (</a:t>
            </a:r>
            <a:r>
              <a:rPr lang="nl-NL" dirty="0" err="1"/>
              <a:t>ondergraatsspier</a:t>
            </a:r>
            <a:r>
              <a:rPr lang="nl-NL" dirty="0"/>
              <a:t>)</a:t>
            </a:r>
          </a:p>
          <a:p>
            <a:pPr algn="ctr"/>
            <a:r>
              <a:rPr lang="nl-NL" dirty="0" err="1"/>
              <a:t>exorotatie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486400" y="4953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     </a:t>
            </a:r>
            <a:r>
              <a:rPr lang="nl-NL" dirty="0" err="1"/>
              <a:t>m.Subscapularis</a:t>
            </a:r>
            <a:endParaRPr lang="nl-NL" dirty="0"/>
          </a:p>
          <a:p>
            <a:pPr algn="ctr"/>
            <a:r>
              <a:rPr lang="nl-NL" dirty="0"/>
              <a:t>(</a:t>
            </a:r>
            <a:r>
              <a:rPr lang="nl-NL" dirty="0" err="1"/>
              <a:t>onderschouderbladspier</a:t>
            </a:r>
            <a:r>
              <a:rPr lang="nl-NL" dirty="0"/>
              <a:t>)</a:t>
            </a:r>
          </a:p>
          <a:p>
            <a:pPr algn="ctr"/>
            <a:r>
              <a:rPr lang="nl-NL" dirty="0"/>
              <a:t>      </a:t>
            </a:r>
            <a:r>
              <a:rPr lang="nl-NL" dirty="0" err="1"/>
              <a:t>endorotatie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90600" y="0"/>
            <a:ext cx="8229600" cy="1143000"/>
          </a:xfrm>
        </p:spPr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3" name="Afbeelding 2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4" name="Afbeelding 3" descr="teres maj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43000"/>
            <a:ext cx="2590800" cy="4977694"/>
          </a:xfrm>
          <a:prstGeom prst="rect">
            <a:avLst/>
          </a:prstGeom>
        </p:spPr>
      </p:pic>
      <p:pic>
        <p:nvPicPr>
          <p:cNvPr id="5" name="Afbeelding 4" descr="teres mi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371600"/>
            <a:ext cx="3429000" cy="304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86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m.Teres</a:t>
            </a:r>
            <a:r>
              <a:rPr lang="nl-NL" dirty="0"/>
              <a:t> major  (grote ronde armspier) </a:t>
            </a:r>
            <a:r>
              <a:rPr lang="nl-NL" dirty="0" err="1"/>
              <a:t>endorotatie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495800" y="4724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m.Teres</a:t>
            </a:r>
            <a:r>
              <a:rPr lang="nl-NL" dirty="0"/>
              <a:t> minor(kleine ronde armspier)</a:t>
            </a:r>
          </a:p>
          <a:p>
            <a:r>
              <a:rPr lang="nl-NL" dirty="0"/>
              <a:t>                   </a:t>
            </a:r>
            <a:r>
              <a:rPr lang="nl-NL" dirty="0" err="1"/>
              <a:t>exorotatie</a:t>
            </a: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24000" y="0"/>
            <a:ext cx="8229600" cy="1143000"/>
          </a:xfrm>
        </p:spPr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3" name="Afbeelding 2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4" name="Afbeelding 3" descr="romb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2946290" cy="3178174"/>
          </a:xfrm>
          <a:prstGeom prst="rect">
            <a:avLst/>
          </a:prstGeom>
        </p:spPr>
      </p:pic>
      <p:pic>
        <p:nvPicPr>
          <p:cNvPr id="5" name="Afbeelding 4" descr="leventor scapul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676400"/>
            <a:ext cx="2667000" cy="30991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95400" y="5257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Ruitvormige spier </a:t>
            </a:r>
          </a:p>
          <a:p>
            <a:r>
              <a:rPr lang="nl-NL" dirty="0"/>
              <a:t>Naar elkaar toe trekken en omhoog trekken van schouderblad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638800" y="533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m.Levator</a:t>
            </a:r>
            <a:r>
              <a:rPr lang="nl-NL" dirty="0"/>
              <a:t> </a:t>
            </a:r>
            <a:r>
              <a:rPr lang="nl-NL" dirty="0" err="1"/>
              <a:t>scapula</a:t>
            </a:r>
            <a:r>
              <a:rPr lang="nl-NL" dirty="0"/>
              <a:t> </a:t>
            </a:r>
          </a:p>
          <a:p>
            <a:r>
              <a:rPr lang="nl-NL" dirty="0"/>
              <a:t>(schouderblad heffer)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1143000"/>
          </a:xfrm>
        </p:spPr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3" name="Afbeelding 2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4" name="Afbeelding 3" descr="serratus ant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143000"/>
            <a:ext cx="2895600" cy="53987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791200" y="4876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m.Serratus</a:t>
            </a:r>
            <a:r>
              <a:rPr lang="nl-NL" dirty="0"/>
              <a:t> </a:t>
            </a:r>
            <a:r>
              <a:rPr lang="nl-NL" dirty="0" err="1"/>
              <a:t>anterior</a:t>
            </a:r>
            <a:r>
              <a:rPr lang="nl-NL" dirty="0"/>
              <a:t>  (voorste zaagspier)</a:t>
            </a:r>
          </a:p>
          <a:p>
            <a:r>
              <a:rPr lang="nl-NL" dirty="0"/>
              <a:t>o.a. heffen ribben en hulpademhalingsspier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14400" y="-152400"/>
            <a:ext cx="8229600" cy="1143000"/>
          </a:xfrm>
        </p:spPr>
        <p:txBody>
          <a:bodyPr/>
          <a:lstStyle/>
          <a:p>
            <a:r>
              <a:rPr lang="nl-NL" b="1" dirty="0"/>
              <a:t>Fysiologie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8343900" cy="914400"/>
          </a:xfrm>
        </p:spPr>
        <p:txBody>
          <a:bodyPr/>
          <a:lstStyle/>
          <a:p>
            <a:r>
              <a:rPr lang="nl-NL" dirty="0"/>
              <a:t>Welke systemen zitten er in een lichaam?</a:t>
            </a:r>
          </a:p>
        </p:txBody>
      </p:sp>
      <p:pic>
        <p:nvPicPr>
          <p:cNvPr id="4" name="Afbeelding 3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819400"/>
            <a:ext cx="8582025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19200" y="0"/>
            <a:ext cx="8229600" cy="1143000"/>
          </a:xfrm>
        </p:spPr>
        <p:txBody>
          <a:bodyPr/>
          <a:lstStyle/>
          <a:p>
            <a:r>
              <a:rPr lang="nl-NL" dirty="0"/>
              <a:t>Anatomie</a:t>
            </a:r>
          </a:p>
        </p:txBody>
      </p:sp>
      <p:pic>
        <p:nvPicPr>
          <p:cNvPr id="3" name="Afbeelding 2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4" name="Afbeelding 3" descr="pectoralis maj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4152551" cy="4191000"/>
          </a:xfrm>
          <a:prstGeom prst="rect">
            <a:avLst/>
          </a:prstGeom>
        </p:spPr>
      </p:pic>
      <p:pic>
        <p:nvPicPr>
          <p:cNvPr id="5" name="Afbeelding 4" descr="pectoralis mi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3835831" cy="4191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667483" y="5856667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minor            </a:t>
            </a:r>
            <a:r>
              <a:rPr lang="nl-NL" dirty="0" err="1"/>
              <a:t>Pectoralis</a:t>
            </a:r>
            <a:r>
              <a:rPr lang="nl-NL" dirty="0"/>
              <a:t> (borstspier)             major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52800" y="633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Hulpspier ademhaling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71600" y="0"/>
            <a:ext cx="8229600" cy="1143000"/>
          </a:xfrm>
        </p:spPr>
        <p:txBody>
          <a:bodyPr/>
          <a:lstStyle/>
          <a:p>
            <a:r>
              <a:rPr lang="nl-NL" dirty="0"/>
              <a:t>Anatomie</a:t>
            </a:r>
          </a:p>
        </p:txBody>
      </p:sp>
      <p:pic>
        <p:nvPicPr>
          <p:cNvPr id="3" name="Afbeelding 2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4" name="Afbeelding 3" descr="delt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95400"/>
            <a:ext cx="4343400" cy="412220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47800" y="579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m.Deltoideus</a:t>
            </a:r>
            <a:r>
              <a:rPr lang="nl-NL" dirty="0"/>
              <a:t>   (deltaspier)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71600" y="0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5211082"/>
            <a:ext cx="4705350" cy="16315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83595"/>
            <a:ext cx="6400800" cy="4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90600" y="437670"/>
            <a:ext cx="8229600" cy="1143000"/>
          </a:xfrm>
        </p:spPr>
        <p:txBody>
          <a:bodyPr/>
          <a:lstStyle/>
          <a:p>
            <a:r>
              <a:rPr lang="nl-NL" b="1" dirty="0"/>
              <a:t>Maag/darm</a:t>
            </a:r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6400"/>
            <a:ext cx="3581400" cy="45722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4" y="29203"/>
            <a:ext cx="35786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5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313" y="381000"/>
            <a:ext cx="4495800" cy="715962"/>
          </a:xfrm>
        </p:spPr>
        <p:txBody>
          <a:bodyPr/>
          <a:lstStyle/>
          <a:p>
            <a:r>
              <a:rPr lang="nl-NL" b="1" dirty="0"/>
              <a:t>Skelet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5456238"/>
            <a:ext cx="6781800" cy="1066800"/>
          </a:xfrm>
        </p:spPr>
        <p:txBody>
          <a:bodyPr/>
          <a:lstStyle/>
          <a:p>
            <a:r>
              <a:rPr lang="nl-NL" dirty="0"/>
              <a:t>Waar zitten de meeste botten??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5057274" cy="3962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1814386"/>
            <a:ext cx="4076700" cy="36418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9728"/>
            <a:ext cx="35786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19200" y="484761"/>
            <a:ext cx="8229600" cy="1143000"/>
          </a:xfrm>
        </p:spPr>
        <p:txBody>
          <a:bodyPr/>
          <a:lstStyle/>
          <a:p>
            <a:r>
              <a:rPr lang="nl-NL" b="1" dirty="0"/>
              <a:t>spieren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7800" y="1600201"/>
            <a:ext cx="2819400" cy="9906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38" y="3810000"/>
            <a:ext cx="3390900" cy="28699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" y="1600200"/>
            <a:ext cx="5580208" cy="54918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657" y="6505"/>
            <a:ext cx="35786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0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b="1" dirty="0">
                <a:latin typeface="Calibri" pitchFamily="34" charset="0"/>
              </a:rPr>
              <a:t>Bloedsomloop</a:t>
            </a:r>
          </a:p>
        </p:txBody>
      </p:sp>
      <p:pic>
        <p:nvPicPr>
          <p:cNvPr id="6" name="Afbeelding 5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257800" y="2286000"/>
            <a:ext cx="3429000" cy="2971800"/>
          </a:xfrm>
        </p:spPr>
        <p:txBody>
          <a:bodyPr/>
          <a:lstStyle/>
          <a:p>
            <a:r>
              <a:rPr lang="nl-NL" dirty="0"/>
              <a:t>Zuurstofrijk </a:t>
            </a:r>
          </a:p>
          <a:p>
            <a:r>
              <a:rPr lang="nl-NL" dirty="0"/>
              <a:t>Zuurstofarm</a:t>
            </a:r>
          </a:p>
          <a:p>
            <a:r>
              <a:rPr lang="nl-NL" dirty="0"/>
              <a:t>Hart </a:t>
            </a:r>
          </a:p>
          <a:p>
            <a:r>
              <a:rPr lang="nl-NL" dirty="0"/>
              <a:t>Longen</a:t>
            </a:r>
          </a:p>
          <a:p>
            <a:r>
              <a:rPr lang="nl-NL" dirty="0"/>
              <a:t>bloed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43000"/>
            <a:ext cx="3033346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00200" y="381000"/>
            <a:ext cx="8229600" cy="1143000"/>
          </a:xfrm>
        </p:spPr>
        <p:txBody>
          <a:bodyPr/>
          <a:lstStyle/>
          <a:p>
            <a:r>
              <a:rPr lang="nl-NL" dirty="0"/>
              <a:t>lymfevatenstelsel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46698"/>
            <a:ext cx="6034617" cy="45259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8263"/>
            <a:ext cx="35786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944562"/>
          </a:xfrm>
        </p:spPr>
        <p:txBody>
          <a:bodyPr/>
          <a:lstStyle/>
          <a:p>
            <a:r>
              <a:rPr lang="nl-NL" b="1" dirty="0"/>
              <a:t>Ademhaling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4298"/>
            <a:ext cx="3578662" cy="816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073630" cy="53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3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90600" y="-152400"/>
            <a:ext cx="8229600" cy="1143000"/>
          </a:xfrm>
        </p:spPr>
        <p:txBody>
          <a:bodyPr/>
          <a:lstStyle/>
          <a:p>
            <a:r>
              <a:rPr lang="nl-NL" b="1" dirty="0"/>
              <a:t>zenuwstelsel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9800" y="3733800"/>
            <a:ext cx="3124200" cy="3657600"/>
          </a:xfrm>
        </p:spPr>
        <p:txBody>
          <a:bodyPr/>
          <a:lstStyle/>
          <a:p>
            <a:r>
              <a:rPr lang="nl-NL" dirty="0"/>
              <a:t>Hersenen</a:t>
            </a:r>
          </a:p>
          <a:p>
            <a:r>
              <a:rPr lang="nl-NL" dirty="0" err="1"/>
              <a:t>Ruggegraat</a:t>
            </a:r>
            <a:endParaRPr lang="nl-NL" dirty="0"/>
          </a:p>
          <a:p>
            <a:r>
              <a:rPr lang="nl-NL" dirty="0"/>
              <a:t>Zenuwen </a:t>
            </a:r>
          </a:p>
        </p:txBody>
      </p:sp>
      <p:pic>
        <p:nvPicPr>
          <p:cNvPr id="4" name="Afbeelding 3" descr="spandoek 300 x 7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8190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1561992"/>
            <a:ext cx="2667000" cy="20002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71600"/>
            <a:ext cx="3871912" cy="51979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262</Words>
  <Application>Microsoft Office PowerPoint</Application>
  <PresentationFormat>Diavoorstelling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Standaardontwerp</vt:lpstr>
      <vt:lpstr> </vt:lpstr>
      <vt:lpstr>Fysiologie </vt:lpstr>
      <vt:lpstr>Maag/darm </vt:lpstr>
      <vt:lpstr>Skelet </vt:lpstr>
      <vt:lpstr>spieren</vt:lpstr>
      <vt:lpstr>Bloedsomloop</vt:lpstr>
      <vt:lpstr>lymfevatenstelsel</vt:lpstr>
      <vt:lpstr>Ademhaling</vt:lpstr>
      <vt:lpstr>zenuwstelsel</vt:lpstr>
      <vt:lpstr>anatomie </vt:lpstr>
      <vt:lpstr> </vt:lpstr>
      <vt:lpstr> </vt:lpstr>
      <vt:lpstr> </vt:lpstr>
      <vt:lpstr>anatomie </vt:lpstr>
      <vt:lpstr>anatomie </vt:lpstr>
      <vt:lpstr>Anatomie </vt:lpstr>
      <vt:lpstr>Anatomie </vt:lpstr>
      <vt:lpstr>Anatomie </vt:lpstr>
      <vt:lpstr>Anatomie </vt:lpstr>
      <vt:lpstr>Anatomie</vt:lpstr>
      <vt:lpstr>Anatomie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douma</dc:creator>
  <cp:lastModifiedBy>Carlien Solle</cp:lastModifiedBy>
  <cp:revision>43</cp:revision>
  <cp:lastPrinted>1601-01-01T00:00:00Z</cp:lastPrinted>
  <dcterms:created xsi:type="dcterms:W3CDTF">1601-01-01T00:00:00Z</dcterms:created>
  <dcterms:modified xsi:type="dcterms:W3CDTF">2019-01-25T13:28:12Z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